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7" r:id="rId2"/>
    <p:sldId id="258" r:id="rId3"/>
    <p:sldId id="256" r:id="rId4"/>
    <p:sldId id="261" r:id="rId5"/>
    <p:sldId id="262" r:id="rId6"/>
    <p:sldId id="259" r:id="rId7"/>
    <p:sldId id="260" r:id="rId8"/>
    <p:sldId id="263" r:id="rId9"/>
    <p:sldId id="265" r:id="rId10"/>
    <p:sldId id="276" r:id="rId11"/>
    <p:sldId id="264" r:id="rId12"/>
    <p:sldId id="266" r:id="rId13"/>
    <p:sldId id="267" r:id="rId14"/>
    <p:sldId id="268" r:id="rId15"/>
    <p:sldId id="269" r:id="rId16"/>
    <p:sldId id="270" r:id="rId17"/>
    <p:sldId id="272" r:id="rId18"/>
    <p:sldId id="271" r:id="rId19"/>
    <p:sldId id="273" r:id="rId20"/>
    <p:sldId id="275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8A22-A27C-4560-B475-D7DF6B6D9ECA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DF39D-D213-4596-BE74-FBDD521E1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77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8A22-A27C-4560-B475-D7DF6B6D9ECA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DF39D-D213-4596-BE74-FBDD521E1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42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8A22-A27C-4560-B475-D7DF6B6D9ECA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DF39D-D213-4596-BE74-FBDD521E1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70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8A22-A27C-4560-B475-D7DF6B6D9ECA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DF39D-D213-4596-BE74-FBDD521E1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4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8A22-A27C-4560-B475-D7DF6B6D9ECA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DF39D-D213-4596-BE74-FBDD521E1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68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8A22-A27C-4560-B475-D7DF6B6D9ECA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DF39D-D213-4596-BE74-FBDD521E1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05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8A22-A27C-4560-B475-D7DF6B6D9ECA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DF39D-D213-4596-BE74-FBDD521E1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75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8A22-A27C-4560-B475-D7DF6B6D9ECA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DF39D-D213-4596-BE74-FBDD521E1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18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8A22-A27C-4560-B475-D7DF6B6D9ECA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DF39D-D213-4596-BE74-FBDD521E1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5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8A22-A27C-4560-B475-D7DF6B6D9ECA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DF39D-D213-4596-BE74-FBDD521E1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3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8A22-A27C-4560-B475-D7DF6B6D9ECA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DF39D-D213-4596-BE74-FBDD521E1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24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8A22-A27C-4560-B475-D7DF6B6D9ECA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DF39D-D213-4596-BE74-FBDD521E1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9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8A22-A27C-4560-B475-D7DF6B6D9ECA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DF39D-D213-4596-BE74-FBDD521E1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06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8A22-A27C-4560-B475-D7DF6B6D9ECA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DF39D-D213-4596-BE74-FBDD521E1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52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8A22-A27C-4560-B475-D7DF6B6D9ECA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DF39D-D213-4596-BE74-FBDD521E1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42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8A22-A27C-4560-B475-D7DF6B6D9ECA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DF39D-D213-4596-BE74-FBDD521E1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56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C958A22-A27C-4560-B475-D7DF6B6D9ECA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9F1DF39D-D213-4596-BE74-FBDD521E1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64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C958A22-A27C-4560-B475-D7DF6B6D9ECA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F1DF39D-D213-4596-BE74-FBDD521E1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890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yanburge.shinyapps.io/Mapping_Clinics/" TargetMode="External"/><Relationship Id="rId7" Type="http://schemas.openxmlformats.org/officeDocument/2006/relationships/hyperlink" Target="https://www.reddit.com/r/baseball/comments/6e7dbf/is_your_team_getting_screwed_by_the_ump_a/" TargetMode="External"/><Relationship Id="rId2" Type="http://schemas.openxmlformats.org/officeDocument/2006/relationships/hyperlink" Target="github.com/ryanburge/cfp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ligioninpublic.blog/2017/06/01/how-unified-are-religious-traditions-using-artificial-intelligence-to-look-for-division/" TargetMode="External"/><Relationship Id="rId5" Type="http://schemas.openxmlformats.org/officeDocument/2006/relationships/hyperlink" Target="https://religioninpublic.blog/2017/02/28/can-an-algorithm-correctly-classify-evangelicals-most-of-the-time-yes/" TargetMode="External"/><Relationship Id="rId4" Type="http://schemas.openxmlformats.org/officeDocument/2006/relationships/hyperlink" Target="https://ryanburge.shinyapps.io/gss_reltrad_pid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A557-2CB9-4D93-924D-1B09545C77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Consumer Finance Protection Bureau Complaints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69488-4E41-442A-A897-D51A0194A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Ryan Burge</a:t>
            </a:r>
          </a:p>
          <a:p>
            <a:r>
              <a:rPr lang="en-US" dirty="0"/>
              <a:t>July 17, 2017</a:t>
            </a:r>
          </a:p>
        </p:txBody>
      </p:sp>
    </p:spTree>
    <p:extLst>
      <p:ext uri="{BB962C8B-B14F-4D97-AF65-F5344CB8AC3E}">
        <p14:creationId xmlns:p14="http://schemas.microsoft.com/office/powerpoint/2010/main" val="2923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A557-2CB9-4D93-924D-1B09545C77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69488-4E41-442A-A897-D51A0194A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BE68BDC5-B92C-4445-9AF4-1B2AE34A7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C2B8513-7066-46F5-80ED-2E97488CA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10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A557-2CB9-4D93-924D-1B09545C77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69488-4E41-442A-A897-D51A0194A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BE68BDC5-B92C-4445-9AF4-1B2AE34A7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89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A557-2CB9-4D93-924D-1B09545C77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69488-4E41-442A-A897-D51A0194A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DC9F8DC-30F3-4453-973E-2B64E84DE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99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A557-2CB9-4D93-924D-1B09545C77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69488-4E41-442A-A897-D51A0194A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1D7E644-3DAC-40CE-A2D7-2CFDA6807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60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A557-2CB9-4D93-924D-1B09545C77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69488-4E41-442A-A897-D51A0194A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FCCEEB7-930E-41D2-9EE9-44D4429AF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98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A557-2CB9-4D93-924D-1B09545C77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69488-4E41-442A-A897-D51A0194A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E7A92182-E070-4839-B9D1-51FEAA40A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15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FEE1-7DAB-4E7C-9210-A39CA3F1E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7B176-C92B-42CA-A534-D172A924A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489527"/>
            <a:ext cx="9905998" cy="5301673"/>
          </a:xfrm>
        </p:spPr>
        <p:txBody>
          <a:bodyPr>
            <a:normAutofit/>
          </a:bodyPr>
          <a:lstStyle/>
          <a:p>
            <a:r>
              <a:rPr lang="en-US" sz="4400" dirty="0"/>
              <a:t> Bank of America Mortgage Claims are 5% of all Complaints</a:t>
            </a:r>
          </a:p>
          <a:p>
            <a:r>
              <a:rPr lang="en-US" sz="4800" dirty="0"/>
              <a:t>Case Study in Anticipating Inefficiency</a:t>
            </a:r>
          </a:p>
          <a:p>
            <a:r>
              <a:rPr lang="en-US" sz="4800" dirty="0"/>
              <a:t>Run Quarterly Reports and Flag Processing Times that Increase</a:t>
            </a:r>
          </a:p>
        </p:txBody>
      </p:sp>
    </p:spTree>
    <p:extLst>
      <p:ext uri="{BB962C8B-B14F-4D97-AF65-F5344CB8AC3E}">
        <p14:creationId xmlns:p14="http://schemas.microsoft.com/office/powerpoint/2010/main" val="3733465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A557-2CB9-4D93-924D-1B09545C77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69488-4E41-442A-A897-D51A0194A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sky, different&#10;&#10;Description generated with very high confidence">
            <a:extLst>
              <a:ext uri="{FF2B5EF4-FFF2-40B4-BE49-F238E27FC236}">
                <a16:creationId xmlns:a16="http://schemas.microsoft.com/office/drawing/2014/main" id="{3A890F46-826C-4A17-AF74-F117C8299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14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A557-2CB9-4D93-924D-1B09545C77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69488-4E41-442A-A897-D51A0194A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3E7A75-4BF3-46AA-B6C9-3604EBD7B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83" y="109826"/>
            <a:ext cx="8100290" cy="674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56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A557-2CB9-4D93-924D-1B09545C77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69488-4E41-442A-A897-D51A0194A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group of people posing for the camera&#10;&#10;Description generated with high confidence">
            <a:extLst>
              <a:ext uri="{FF2B5EF4-FFF2-40B4-BE49-F238E27FC236}">
                <a16:creationId xmlns:a16="http://schemas.microsoft.com/office/drawing/2014/main" id="{CDD8B150-D1F6-469E-8015-97B4218A6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18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FEE1-7DAB-4E7C-9210-A39CA3F1E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7B176-C92B-42CA-A534-D172A924A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489527"/>
            <a:ext cx="9905998" cy="5301673"/>
          </a:xfrm>
        </p:spPr>
        <p:txBody>
          <a:bodyPr>
            <a:normAutofit/>
          </a:bodyPr>
          <a:lstStyle/>
          <a:p>
            <a:r>
              <a:rPr lang="en-US" sz="4800" dirty="0"/>
              <a:t>Date Range:</a:t>
            </a:r>
          </a:p>
          <a:p>
            <a:pPr marL="0" indent="0">
              <a:buNone/>
            </a:pPr>
            <a:r>
              <a:rPr lang="en-US" sz="4400" dirty="0"/>
              <a:t>January 1</a:t>
            </a:r>
            <a:r>
              <a:rPr lang="en-US" sz="4400" baseline="30000" dirty="0"/>
              <a:t>st</a:t>
            </a:r>
            <a:r>
              <a:rPr lang="en-US" sz="4400" dirty="0"/>
              <a:t>, 2012 – March 21</a:t>
            </a:r>
            <a:r>
              <a:rPr lang="en-US" sz="4400" baseline="30000" dirty="0"/>
              <a:t>st</a:t>
            </a:r>
            <a:r>
              <a:rPr lang="en-US" sz="4400" dirty="0"/>
              <a:t>, 2017</a:t>
            </a:r>
          </a:p>
          <a:p>
            <a:r>
              <a:rPr lang="en-US" sz="4800" dirty="0"/>
              <a:t> Total Number of Complaints: </a:t>
            </a:r>
          </a:p>
          <a:p>
            <a:pPr marL="0" indent="0">
              <a:buNone/>
            </a:pPr>
            <a:r>
              <a:rPr lang="en-US" sz="4800" dirty="0"/>
              <a:t> 808,618</a:t>
            </a:r>
          </a:p>
          <a:p>
            <a:r>
              <a:rPr lang="en-US" sz="4800" dirty="0"/>
              <a:t>Date Complaint Received and Date Sent to Company</a:t>
            </a:r>
          </a:p>
        </p:txBody>
      </p:sp>
    </p:spTree>
    <p:extLst>
      <p:ext uri="{BB962C8B-B14F-4D97-AF65-F5344CB8AC3E}">
        <p14:creationId xmlns:p14="http://schemas.microsoft.com/office/powerpoint/2010/main" val="3344791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FEE1-7DAB-4E7C-9210-A39CA3F1E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7B176-C92B-42CA-A534-D172A924A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489527"/>
            <a:ext cx="9905998" cy="5301673"/>
          </a:xfrm>
        </p:spPr>
        <p:txBody>
          <a:bodyPr>
            <a:normAutofit/>
          </a:bodyPr>
          <a:lstStyle/>
          <a:p>
            <a:r>
              <a:rPr lang="en-US" sz="4400" dirty="0"/>
              <a:t>The trend for Complaints is A Steady Increase</a:t>
            </a:r>
          </a:p>
          <a:p>
            <a:r>
              <a:rPr lang="en-US" sz="4800" dirty="0"/>
              <a:t>7/17/17 – 7/18/17:</a:t>
            </a:r>
          </a:p>
          <a:p>
            <a:pPr marL="0" indent="0">
              <a:buNone/>
            </a:pPr>
            <a:r>
              <a:rPr lang="en-US" sz="4800" dirty="0"/>
              <a:t>	222,398 Claims – 609 Per Day</a:t>
            </a:r>
          </a:p>
          <a:p>
            <a:r>
              <a:rPr lang="en-US" sz="4800" dirty="0"/>
              <a:t>Busiest Day: </a:t>
            </a:r>
          </a:p>
          <a:p>
            <a:pPr marL="0" indent="0">
              <a:buNone/>
            </a:pPr>
            <a:r>
              <a:rPr lang="en-US" sz="4800" dirty="0"/>
              <a:t>	1/24/2018 - 835 Claims</a:t>
            </a:r>
          </a:p>
        </p:txBody>
      </p:sp>
    </p:spTree>
    <p:extLst>
      <p:ext uri="{BB962C8B-B14F-4D97-AF65-F5344CB8AC3E}">
        <p14:creationId xmlns:p14="http://schemas.microsoft.com/office/powerpoint/2010/main" val="2234816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FEE1-7DAB-4E7C-9210-A39CA3F1E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649" y="323272"/>
            <a:ext cx="9905998" cy="1163783"/>
          </a:xfrm>
        </p:spPr>
        <p:txBody>
          <a:bodyPr/>
          <a:lstStyle/>
          <a:p>
            <a:r>
              <a:rPr lang="en-US" dirty="0"/>
              <a:t>Links to Prior 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7B176-C92B-42CA-A534-D172A924A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758" y="1348509"/>
            <a:ext cx="9905998" cy="5301673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>
                <a:hlinkClick r:id="rId2"/>
              </a:rPr>
              <a:t>github.com/</a:t>
            </a:r>
            <a:r>
              <a:rPr lang="en-US" sz="4000" dirty="0" err="1">
                <a:hlinkClick r:id="rId2"/>
              </a:rPr>
              <a:t>ryanburge</a:t>
            </a:r>
            <a:r>
              <a:rPr lang="en-US" sz="4000" dirty="0">
                <a:hlinkClick r:id="rId2"/>
              </a:rPr>
              <a:t>/</a:t>
            </a:r>
            <a:r>
              <a:rPr lang="en-US" sz="4000" dirty="0" err="1">
                <a:hlinkClick r:id="rId2"/>
              </a:rPr>
              <a:t>cfpb</a:t>
            </a:r>
            <a:endParaRPr lang="en-US" sz="4000" dirty="0"/>
          </a:p>
          <a:p>
            <a:r>
              <a:rPr lang="en-US" sz="4000" dirty="0">
                <a:hlinkClick r:id="rId3"/>
              </a:rPr>
              <a:t>Interactive Mapping with Leaflet</a:t>
            </a:r>
            <a:endParaRPr lang="en-US" sz="4000" dirty="0"/>
          </a:p>
          <a:p>
            <a:r>
              <a:rPr lang="en-US" sz="4000" dirty="0">
                <a:hlinkClick r:id="rId4"/>
              </a:rPr>
              <a:t>Shiny App with Sliders and Dropdowns</a:t>
            </a:r>
            <a:endParaRPr lang="en-US" sz="4000" dirty="0"/>
          </a:p>
          <a:p>
            <a:r>
              <a:rPr lang="en-US" sz="4000" dirty="0">
                <a:hlinkClick r:id="rId5"/>
              </a:rPr>
              <a:t>Random Forests to Identify Evangelicals</a:t>
            </a:r>
            <a:endParaRPr lang="en-US" sz="4000" dirty="0"/>
          </a:p>
          <a:p>
            <a:r>
              <a:rPr lang="en-US" sz="4000" dirty="0">
                <a:hlinkClick r:id="rId6"/>
              </a:rPr>
              <a:t>K-Means Clustering to Find Differences In Religious Traditions</a:t>
            </a:r>
            <a:endParaRPr lang="en-US" sz="4000" dirty="0"/>
          </a:p>
          <a:p>
            <a:r>
              <a:rPr lang="en-US" sz="4000" dirty="0">
                <a:hlinkClick r:id="rId7"/>
              </a:rPr>
              <a:t>Analysis of @Ump Twitter Accounts To Determine Luck</a:t>
            </a:r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846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A557-2CB9-4D93-924D-1B09545C77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69488-4E41-442A-A897-D51A0194A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F5719BF-C30C-43FF-9F7E-E0A291E2D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39" y="0"/>
            <a:ext cx="1145416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B7F2C1-32AF-45D3-8F83-CE544E9F8893}"/>
              </a:ext>
            </a:extLst>
          </p:cNvPr>
          <p:cNvSpPr txBox="1"/>
          <p:nvPr/>
        </p:nvSpPr>
        <p:spPr>
          <a:xfrm>
            <a:off x="6816436" y="720436"/>
            <a:ext cx="4147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KerkisSans" panose="02000603000000000000" pitchFamily="2" charset="0"/>
                <a:cs typeface="KerkisSans" panose="02000603000000000000" pitchFamily="2" charset="0"/>
              </a:rPr>
              <a:t>Mean Time is 4.12 days</a:t>
            </a:r>
          </a:p>
          <a:p>
            <a:endParaRPr lang="en-US" dirty="0">
              <a:solidFill>
                <a:schemeClr val="bg1"/>
              </a:solidFill>
              <a:latin typeface="KerkisSans" panose="02000603000000000000" pitchFamily="2" charset="0"/>
              <a:cs typeface="KerkisSans" panose="02000603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KerkisSans" panose="02000603000000000000" pitchFamily="2" charset="0"/>
              <a:cs typeface="KerkisSans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64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A557-2CB9-4D93-924D-1B09545C77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69488-4E41-442A-A897-D51A0194A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B7F2C1-32AF-45D3-8F83-CE544E9F8893}"/>
              </a:ext>
            </a:extLst>
          </p:cNvPr>
          <p:cNvSpPr txBox="1"/>
          <p:nvPr/>
        </p:nvSpPr>
        <p:spPr>
          <a:xfrm>
            <a:off x="6816436" y="720436"/>
            <a:ext cx="414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KerkisSans" panose="02000603000000000000" pitchFamily="2" charset="0"/>
              <a:cs typeface="KerkisSans" panose="02000603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KerkisSans" panose="02000603000000000000" pitchFamily="2" charset="0"/>
              <a:cs typeface="KerkisSans" panose="02000603000000000000" pitchFamily="2" charset="0"/>
            </a:endParaRPr>
          </a:p>
        </p:txBody>
      </p:sp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DD43509-4F1E-47A6-8F9D-FBBBE0932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26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FEE1-7DAB-4E7C-9210-A39CA3F1E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7B176-C92B-42CA-A534-D172A924A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489527"/>
            <a:ext cx="9905998" cy="5301673"/>
          </a:xfrm>
        </p:spPr>
        <p:txBody>
          <a:bodyPr>
            <a:normAutofit/>
          </a:bodyPr>
          <a:lstStyle/>
          <a:p>
            <a:r>
              <a:rPr lang="en-US" sz="4400" dirty="0"/>
              <a:t> 84% of Claims Are Being Processed in Less than 5 Days </a:t>
            </a:r>
          </a:p>
          <a:p>
            <a:r>
              <a:rPr lang="en-US" sz="4800" dirty="0"/>
              <a:t>8.5% of Claims are Held for at Least 30 days</a:t>
            </a:r>
          </a:p>
          <a:p>
            <a:r>
              <a:rPr lang="en-US" sz="4800" dirty="0"/>
              <a:t>Investigate How to Process Faster or Resolve Internally</a:t>
            </a:r>
          </a:p>
        </p:txBody>
      </p:sp>
    </p:spTree>
    <p:extLst>
      <p:ext uri="{BB962C8B-B14F-4D97-AF65-F5344CB8AC3E}">
        <p14:creationId xmlns:p14="http://schemas.microsoft.com/office/powerpoint/2010/main" val="2207337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A557-2CB9-4D93-924D-1B09545C77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69488-4E41-442A-A897-D51A0194A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2E28517-3771-47AE-900B-719996651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02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A557-2CB9-4D93-924D-1B09545C77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69488-4E41-442A-A897-D51A0194A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photo, showing&#10;&#10;Description generated with very high confidence">
            <a:extLst>
              <a:ext uri="{FF2B5EF4-FFF2-40B4-BE49-F238E27FC236}">
                <a16:creationId xmlns:a16="http://schemas.microsoft.com/office/drawing/2014/main" id="{6A6474FD-D9AD-4522-B0CF-9104C3DA2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34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A557-2CB9-4D93-924D-1B09545C77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69488-4E41-442A-A897-D51A0194A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6158A32-90CB-4970-908F-AD63848C3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A557-2CB9-4D93-924D-1B09545C77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69488-4E41-442A-A897-D51A0194A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9B4680ED-255D-4892-ABE5-5C954DA7F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49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474</TotalTime>
  <Words>159</Words>
  <Application>Microsoft Office PowerPoint</Application>
  <PresentationFormat>Widescreen</PresentationFormat>
  <Paragraphs>27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KerkisSans</vt:lpstr>
      <vt:lpstr>Mesh</vt:lpstr>
      <vt:lpstr>Consumer Finance Protection Bureau Complaints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Links to Prior Work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Finance Protection Bureau Complaints</dc:title>
  <dc:creator>Ryan Burge</dc:creator>
  <cp:lastModifiedBy>Ryan Burge</cp:lastModifiedBy>
  <cp:revision>12</cp:revision>
  <dcterms:created xsi:type="dcterms:W3CDTF">2017-07-16T17:41:56Z</dcterms:created>
  <dcterms:modified xsi:type="dcterms:W3CDTF">2017-07-17T01:36:16Z</dcterms:modified>
</cp:coreProperties>
</file>